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41"/>
  </p:notesMasterIdLst>
  <p:sldIdLst>
    <p:sldId id="5068" r:id="rId5"/>
    <p:sldId id="5076" r:id="rId6"/>
    <p:sldId id="5077" r:id="rId7"/>
    <p:sldId id="5102" r:id="rId8"/>
    <p:sldId id="5103" r:id="rId9"/>
    <p:sldId id="5104" r:id="rId10"/>
    <p:sldId id="5105" r:id="rId11"/>
    <p:sldId id="5078" r:id="rId12"/>
    <p:sldId id="5080" r:id="rId13"/>
    <p:sldId id="5079" r:id="rId14"/>
    <p:sldId id="5081" r:id="rId15"/>
    <p:sldId id="5082" r:id="rId16"/>
    <p:sldId id="5083" r:id="rId17"/>
    <p:sldId id="5084" r:id="rId18"/>
    <p:sldId id="5085" r:id="rId19"/>
    <p:sldId id="5086" r:id="rId20"/>
    <p:sldId id="5087" r:id="rId21"/>
    <p:sldId id="5088" r:id="rId22"/>
    <p:sldId id="5089" r:id="rId23"/>
    <p:sldId id="5090" r:id="rId24"/>
    <p:sldId id="5091" r:id="rId25"/>
    <p:sldId id="5092" r:id="rId26"/>
    <p:sldId id="5093" r:id="rId27"/>
    <p:sldId id="5094" r:id="rId28"/>
    <p:sldId id="5095" r:id="rId29"/>
    <p:sldId id="5096" r:id="rId30"/>
    <p:sldId id="5097" r:id="rId31"/>
    <p:sldId id="5098" r:id="rId32"/>
    <p:sldId id="5099" r:id="rId33"/>
    <p:sldId id="5100" r:id="rId34"/>
    <p:sldId id="5101" r:id="rId35"/>
    <p:sldId id="5069" r:id="rId36"/>
    <p:sldId id="5070" r:id="rId37"/>
    <p:sldId id="5071" r:id="rId38"/>
    <p:sldId id="5073" r:id="rId39"/>
    <p:sldId id="5074" r:id="rId40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796" autoAdjust="0"/>
  </p:normalViewPr>
  <p:slideViewPr>
    <p:cSldViewPr snapToObjects="1">
      <p:cViewPr>
        <p:scale>
          <a:sx n="90" d="100"/>
          <a:sy n="90" d="100"/>
        </p:scale>
        <p:origin x="640" y="-38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6/20/2023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37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84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4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47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4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87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53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7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13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05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21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52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55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5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5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03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25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63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02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46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53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17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8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20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16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2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38.tiff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3.jpeg"/><Relationship Id="rId7" Type="http://schemas.openxmlformats.org/officeDocument/2006/relationships/image" Target="../media/image45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4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29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Home Page, </a:t>
            </a:r>
            <a:r>
              <a:rPr lang="en-US" sz="3200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Launchpad</a:t>
            </a:r>
            <a:r>
              <a:rPr lang="en-US" sz="32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Configuration</a:t>
            </a:r>
            <a:endParaRPr lang="id-ID" sz="32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 one special change request type for all users of a role to an existing CHIP as an additional link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2834B2-EB42-D307-B1C2-D02F9A57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286000"/>
            <a:ext cx="7924800" cy="38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 one special change request type for all users of a role to an existing CHIP as an additional link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97B48-3BFE-AB14-3372-E22CA9D8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209800"/>
            <a:ext cx="5638800" cy="39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6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 one special change request type for all users of a role to an existing CHIP as an additional link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A0F47-D8CE-3159-5ED8-05F1A7E2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99147"/>
            <a:ext cx="5715000" cy="29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2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dd a new section with new links to launch additional transactions directly from the homepage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A0F47-D8CE-3159-5ED8-05F1A7E2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99147"/>
            <a:ext cx="5715000" cy="29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dd a new section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with new links to launch additional transactions directly from the homepage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4C06A-EACC-EB4A-B1EE-DC607890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66" y="2286000"/>
            <a:ext cx="7665334" cy="334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1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1: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launchpad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DFD64-C8BA-EE9D-D476-A78B9998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0" y="2367098"/>
            <a:ext cx="8535379" cy="31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2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1: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launchpad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4C0C0-48FE-927C-889F-9F2FCC9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9800"/>
            <a:ext cx="7391400" cy="34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0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1: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launchpad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85A1F-C7C4-CCC2-0B9B-FD452A19D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391400" cy="37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6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1: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launchpad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97095-5D21-0D67-BA1B-E7FAD158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3466"/>
            <a:ext cx="7467600" cy="34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3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1: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launchpad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6FE2C-A3F6-9924-292E-09619EECD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209800"/>
            <a:ext cx="4267200" cy="39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1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1" y="838200"/>
            <a:ext cx="5000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33"/>
                </a:solidFill>
                <a:latin typeface="72"/>
              </a:rPr>
              <a:t>MDG Homepage</a:t>
            </a:r>
          </a:p>
          <a:p>
            <a:endParaRPr lang="en-IN" b="1" dirty="0">
              <a:solidFill>
                <a:srgbClr val="333333"/>
              </a:solidFill>
              <a:latin typeface="72"/>
            </a:endParaRPr>
          </a:p>
          <a:p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4195F-6BF9-7D12-7BA9-5A97F475897F}"/>
              </a:ext>
            </a:extLst>
          </p:cNvPr>
          <p:cNvSpPr txBox="1"/>
          <p:nvPr/>
        </p:nvSpPr>
        <p:spPr>
          <a:xfrm>
            <a:off x="366040" y="1295400"/>
            <a:ext cx="7863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ABAP page builder </a:t>
            </a:r>
            <a:r>
              <a:rPr lang="en-US" dirty="0"/>
              <a:t>is used to implement the homepage </a:t>
            </a:r>
          </a:p>
          <a:p>
            <a:r>
              <a:rPr lang="en-US" dirty="0"/>
              <a:t>Homepage is part of Role definition within </a:t>
            </a:r>
            <a:r>
              <a:rPr lang="en-US" b="1" dirty="0"/>
              <a:t>transaction PFCG</a:t>
            </a:r>
          </a:p>
          <a:p>
            <a:endParaRPr lang="en-US" b="1" dirty="0"/>
          </a:p>
          <a:p>
            <a:r>
              <a:rPr lang="en-US" dirty="0"/>
              <a:t>UI can be adjusted using </a:t>
            </a:r>
            <a:r>
              <a:rPr lang="en-US" b="1" dirty="0" err="1"/>
              <a:t>WebDynpro</a:t>
            </a:r>
            <a:r>
              <a:rPr lang="en-US" b="1" dirty="0"/>
              <a:t>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2829E-6AA4-65F3-D2A9-5FB3D75B1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24790"/>
            <a:ext cx="7476214" cy="32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8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1: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launchpad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4D72E-16FF-E308-8F8D-CF8386A1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38400"/>
            <a:ext cx="7315200" cy="35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6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2: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CHIP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and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&gt;&gt; Add to launchpad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Create a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favorite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466A8-2EF4-D10C-6448-6DB86E06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9400"/>
            <a:ext cx="7848600" cy="336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2: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CHIP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and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&gt;&gt; Add to launchpad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Access using SE80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25F89-F71C-EB97-699A-4A0A3F84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42" y="2209800"/>
            <a:ext cx="5223558" cy="43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2: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CHIP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and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&gt;&gt; Add to launchpad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Customizing for Home page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632B7-87D6-72A4-7149-1F9132F9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71800"/>
            <a:ext cx="842807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3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2: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CHIP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and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&gt;&gt; Add to launchpad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Customizing for Home page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22FD7-5F70-0A2F-A71C-F819448A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99117"/>
            <a:ext cx="7315200" cy="29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25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2: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CHIP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and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&gt;&gt; Add to launchpad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Customizing for Home page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Define Link List, add parameters, change Title 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53202-7F36-4192-DE94-A9E6166CE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727101"/>
            <a:ext cx="6324600" cy="38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2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2: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CHIP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and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&gt;&gt; Add to launchpad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Customizing for Home page 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NWBC / PFCG &gt; Start customizing 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EC2D8-C9C1-E609-3C22-E936507C4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1" y="3124200"/>
            <a:ext cx="875947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85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Option 2: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Enhancement of the CHIP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and Homepage 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New CHIP &gt;&gt; Add to </a:t>
            </a:r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Catalog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 &gt;&gt; Add to launchpad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Customizing for Home page 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CHIP Catalog for a list of the available CHIPs based on the definition of the catalog page (MDG_BS_MAT_HOME_CATALOG_03) 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8F244-230A-8290-8661-A53C2862E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71" y="2971800"/>
            <a:ext cx="7698129" cy="33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7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Additional Content using CHIPs using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PFCG Link List </a:t>
            </a:r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irectly reflects the definition of a folder of the PFCG role. The “PFCG Link List” is assigned with the PFCG Alias to a folder of a PFCG role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D7197-10BF-DBE8-6B55-F7B74935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49" y="2819400"/>
            <a:ext cx="7467701" cy="32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18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Additional Content using CHIPs using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PFCG Link List </a:t>
            </a:r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PFCG role contains the tag in the attribute ‘Application Alias’.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omepage and the referenced PFCG folder is part of the same PFCG role  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A769-F38E-DC96-086E-6EBBF7D3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819400"/>
            <a:ext cx="5463251" cy="3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8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1"/>
            <a:ext cx="475841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33"/>
                </a:solidFill>
                <a:latin typeface="72"/>
              </a:rPr>
              <a:t>Homepage Customizing</a:t>
            </a:r>
          </a:p>
          <a:p>
            <a:endParaRPr lang="en-IN" sz="800" b="1" dirty="0">
              <a:solidFill>
                <a:srgbClr val="333333"/>
              </a:solidFill>
              <a:latin typeface="72"/>
            </a:endParaRPr>
          </a:p>
          <a:p>
            <a:r>
              <a:rPr lang="en-IN" dirty="0">
                <a:solidFill>
                  <a:srgbClr val="333333"/>
                </a:solidFill>
                <a:latin typeface="72"/>
              </a:rPr>
              <a:t>Enables personalization options at administration level for all users of the role</a:t>
            </a:r>
          </a:p>
          <a:p>
            <a:endParaRPr lang="en-IN" dirty="0">
              <a:solidFill>
                <a:srgbClr val="333333"/>
              </a:solidFill>
              <a:latin typeface="72"/>
            </a:endParaRPr>
          </a:p>
          <a:p>
            <a:r>
              <a:rPr lang="en-IN" b="1" dirty="0">
                <a:solidFill>
                  <a:srgbClr val="333333"/>
                </a:solidFill>
                <a:latin typeface="72"/>
              </a:rPr>
              <a:t>Terms: </a:t>
            </a:r>
          </a:p>
          <a:p>
            <a:endParaRPr lang="en-IN" sz="800" dirty="0">
              <a:solidFill>
                <a:srgbClr val="333333"/>
              </a:solidFill>
              <a:latin typeface="72"/>
            </a:endParaRPr>
          </a:p>
          <a:p>
            <a:r>
              <a:rPr lang="en-IN" dirty="0">
                <a:solidFill>
                  <a:srgbClr val="333333"/>
                </a:solidFill>
                <a:latin typeface="72"/>
              </a:rPr>
              <a:t>Launchpad</a:t>
            </a:r>
          </a:p>
          <a:p>
            <a:r>
              <a:rPr lang="en-IN" dirty="0">
                <a:solidFill>
                  <a:srgbClr val="333333"/>
                </a:solidFill>
                <a:latin typeface="72"/>
              </a:rPr>
              <a:t>Homepage</a:t>
            </a:r>
          </a:p>
          <a:p>
            <a:r>
              <a:rPr lang="en-IN" dirty="0" err="1">
                <a:solidFill>
                  <a:srgbClr val="333333"/>
                </a:solidFill>
                <a:latin typeface="72"/>
              </a:rPr>
              <a:t>Catalog</a:t>
            </a:r>
            <a:r>
              <a:rPr lang="en-IN" dirty="0">
                <a:solidFill>
                  <a:srgbClr val="333333"/>
                </a:solidFill>
                <a:latin typeface="72"/>
              </a:rPr>
              <a:t> Page</a:t>
            </a:r>
          </a:p>
          <a:p>
            <a:r>
              <a:rPr lang="en-IN" dirty="0">
                <a:solidFill>
                  <a:srgbClr val="333333"/>
                </a:solidFill>
                <a:latin typeface="72"/>
              </a:rPr>
              <a:t>Central CHIP </a:t>
            </a:r>
            <a:r>
              <a:rPr lang="en-IN" dirty="0" err="1">
                <a:solidFill>
                  <a:srgbClr val="333333"/>
                </a:solidFill>
                <a:latin typeface="72"/>
              </a:rPr>
              <a:t>Catalog</a:t>
            </a:r>
            <a:endParaRPr lang="en-IN" dirty="0">
              <a:solidFill>
                <a:srgbClr val="333333"/>
              </a:solidFill>
              <a:latin typeface="72"/>
            </a:endParaRPr>
          </a:p>
          <a:p>
            <a:endParaRPr lang="en-IN" dirty="0">
              <a:solidFill>
                <a:srgbClr val="333333"/>
              </a:solidFill>
              <a:latin typeface="72"/>
            </a:endParaRPr>
          </a:p>
          <a:p>
            <a:r>
              <a:rPr lang="en-IN" b="1" dirty="0">
                <a:solidFill>
                  <a:srgbClr val="333333"/>
                </a:solidFill>
                <a:latin typeface="72"/>
              </a:rPr>
              <a:t>Concepts: </a:t>
            </a:r>
          </a:p>
          <a:p>
            <a:pPr algn="l"/>
            <a:endParaRPr lang="en-IN" sz="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ustomize the catalog page based on the central CHIP catalog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Customize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the homepage based on the available CHIPs from the catalog 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Define the available content of the CHIPs using the launchpad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b="1" dirty="0">
              <a:solidFill>
                <a:srgbClr val="333333"/>
              </a:solidFill>
              <a:latin typeface="72"/>
            </a:endParaRPr>
          </a:p>
          <a:p>
            <a:endParaRPr lang="en-IN" dirty="0">
              <a:solidFill>
                <a:srgbClr val="333333"/>
              </a:solidFill>
              <a:latin typeface="72"/>
            </a:endParaRPr>
          </a:p>
          <a:p>
            <a:endParaRPr lang="en-IN" dirty="0">
              <a:solidFill>
                <a:srgbClr val="333333"/>
              </a:solidFill>
              <a:latin typeface="72"/>
            </a:endParaRPr>
          </a:p>
          <a:p>
            <a:endParaRPr lang="en-IN" dirty="0">
              <a:solidFill>
                <a:srgbClr val="333333"/>
              </a:solidFill>
              <a:latin typeface="72"/>
            </a:endParaRPr>
          </a:p>
          <a:p>
            <a:r>
              <a:rPr lang="en-IN" dirty="0">
                <a:solidFill>
                  <a:srgbClr val="333333"/>
                </a:solidFill>
                <a:latin typeface="72"/>
              </a:rPr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A5BA3-BDEB-B457-7A04-6BBEB02DD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5" t="26596" r="19231" b="19574"/>
          <a:stretch/>
        </p:blipFill>
        <p:spPr>
          <a:xfrm>
            <a:off x="5102087" y="2057400"/>
            <a:ext cx="47310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9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Add Analytic Reports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dditional graphical reports to include on homepage 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B7608-0A93-C124-8E1E-FA5F3CAF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8001000" cy="32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32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Create New Roles for Menus with New Homepages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Option 1: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smaller differences in the menus, you can use the “PFCG Link List” CHIP instead of the “Launchpad Link List” CHIP.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Option 2: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larger differences, create a homepage for each PFCG role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Steps: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To create a new homepage, copy the delivered one. 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Start transaction SE80 &gt;&gt; Web Dynpro Configuration WDR_CHIP_PAGE &gt;&gt; Component configuration MDG_BS_MAT_HOME_PFCG_03 (or MDG_BS_MAT_HOME_CATALOG_03 &gt;&gt; Copy the catalog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74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29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826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Elements Used to Control the Homepage for the MDG Domain</a:t>
            </a:r>
            <a:r>
              <a:rPr lang="en-US" sz="1800" b="1" i="0" u="none" strike="noStrike" baseline="0" dirty="0">
                <a:solidFill>
                  <a:srgbClr val="44697C"/>
                </a:solidFill>
                <a:latin typeface="Arial" panose="020B0604020202020204" pitchFamily="34" charset="0"/>
              </a:rPr>
              <a:t> </a:t>
            </a:r>
            <a:endParaRPr lang="en-IN" b="1" dirty="0">
              <a:solidFill>
                <a:srgbClr val="333333"/>
              </a:solidFill>
              <a:latin typeface="7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4B1EC-F2B7-824D-4C78-E46703BA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30802"/>
            <a:ext cx="6781800" cy="2996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6C18B-427A-2152-C953-63BE0E006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068725"/>
            <a:ext cx="6781800" cy="1163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B6D78-D4DB-B611-910D-808E632FF8D9}"/>
              </a:ext>
            </a:extLst>
          </p:cNvPr>
          <p:cNvSpPr txBox="1"/>
          <p:nvPr/>
        </p:nvSpPr>
        <p:spPr>
          <a:xfrm>
            <a:off x="377470" y="1207532"/>
            <a:ext cx="9299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PFCG Menu Role contains a node “Home“ that links to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WebDynpro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Application WDR_CHIP_PAGE with the Application Configuration MDG_BS_MAT_HOME_PFCG_03 </a:t>
            </a:r>
          </a:p>
        </p:txBody>
      </p:sp>
    </p:spTree>
    <p:extLst>
      <p:ext uri="{BB962C8B-B14F-4D97-AF65-F5344CB8AC3E}">
        <p14:creationId xmlns:p14="http://schemas.microsoft.com/office/powerpoint/2010/main" val="194152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826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Elements Used to Control the Homepage for the MDG Domain</a:t>
            </a:r>
            <a:r>
              <a:rPr lang="en-US" sz="1800" b="1" i="0" u="none" strike="noStrike" baseline="0" dirty="0">
                <a:solidFill>
                  <a:srgbClr val="44697C"/>
                </a:solidFill>
                <a:latin typeface="Arial" panose="020B0604020202020204" pitchFamily="34" charset="0"/>
              </a:rPr>
              <a:t> </a:t>
            </a:r>
            <a:endParaRPr lang="en-IN" b="1" dirty="0">
              <a:solidFill>
                <a:srgbClr val="333333"/>
              </a:solidFill>
              <a:latin typeface="7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B6D78-D4DB-B611-910D-808E632FF8D9}"/>
              </a:ext>
            </a:extLst>
          </p:cNvPr>
          <p:cNvSpPr txBox="1"/>
          <p:nvPr/>
        </p:nvSpPr>
        <p:spPr>
          <a:xfrm>
            <a:off x="377470" y="1207532"/>
            <a:ext cx="9299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tart the Application Configuration from within PFCG node details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C9246-9DC0-8141-AB9E-B61DDA8337E0}"/>
              </a:ext>
            </a:extLst>
          </p:cNvPr>
          <p:cNvSpPr txBox="1"/>
          <p:nvPr/>
        </p:nvSpPr>
        <p:spPr>
          <a:xfrm>
            <a:off x="329622" y="1785082"/>
            <a:ext cx="9347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WDR_CHIP_PAGE has a sub-node CHIP_CATALOG that is delivered with the component configuration MDG_BS_MAT_HOME_CATALOG_USAGE_03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A93EF-F0C0-1B14-4D84-2A3E6615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7924800" cy="23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0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826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Elements Used to Control the Homepage for the MDG Domain</a:t>
            </a:r>
            <a:r>
              <a:rPr lang="en-US" sz="1800" b="1" i="0" u="none" strike="noStrike" baseline="0" dirty="0">
                <a:solidFill>
                  <a:srgbClr val="44697C"/>
                </a:solidFill>
                <a:latin typeface="Arial" panose="020B0604020202020204" pitchFamily="34" charset="0"/>
              </a:rPr>
              <a:t> </a:t>
            </a:r>
            <a:endParaRPr lang="en-IN" b="1" dirty="0">
              <a:solidFill>
                <a:srgbClr val="333333"/>
              </a:solidFill>
              <a:latin typeface="7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B6D78-D4DB-B611-910D-808E632FF8D9}"/>
              </a:ext>
            </a:extLst>
          </p:cNvPr>
          <p:cNvSpPr txBox="1"/>
          <p:nvPr/>
        </p:nvSpPr>
        <p:spPr>
          <a:xfrm>
            <a:off x="377470" y="1207532"/>
            <a:ext cx="9299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tart the Application Configuration from within PFCG node details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C9246-9DC0-8141-AB9E-B61DDA8337E0}"/>
              </a:ext>
            </a:extLst>
          </p:cNvPr>
          <p:cNvSpPr txBox="1"/>
          <p:nvPr/>
        </p:nvSpPr>
        <p:spPr>
          <a:xfrm>
            <a:off x="329622" y="1785082"/>
            <a:ext cx="9347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WDR_CHIP_PAGE has a sub-node CHIP_CATALOG that is delivered with the component configuration MDG_BS_MAT_HOME_CATALOG_USAGE_03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2DBD8-31B9-C045-1E65-F8145DE1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68" y="2667000"/>
            <a:ext cx="7708739" cy="28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826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Elements Used to Control the Homepage for the MDG Domain</a:t>
            </a:r>
            <a:r>
              <a:rPr lang="en-US" sz="1800" b="1" i="0" u="none" strike="noStrike" baseline="0" dirty="0">
                <a:solidFill>
                  <a:srgbClr val="44697C"/>
                </a:solidFill>
                <a:latin typeface="Arial" panose="020B0604020202020204" pitchFamily="34" charset="0"/>
              </a:rPr>
              <a:t> </a:t>
            </a:r>
            <a:endParaRPr lang="en-IN" b="1" dirty="0">
              <a:solidFill>
                <a:srgbClr val="333333"/>
              </a:solidFill>
              <a:latin typeface="7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B6D78-D4DB-B611-910D-808E632FF8D9}"/>
              </a:ext>
            </a:extLst>
          </p:cNvPr>
          <p:cNvSpPr txBox="1"/>
          <p:nvPr/>
        </p:nvSpPr>
        <p:spPr>
          <a:xfrm>
            <a:off x="377470" y="1207532"/>
            <a:ext cx="9299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tart the Application Configuration from within PFCG node details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C9246-9DC0-8141-AB9E-B61DDA8337E0}"/>
              </a:ext>
            </a:extLst>
          </p:cNvPr>
          <p:cNvSpPr txBox="1"/>
          <p:nvPr/>
        </p:nvSpPr>
        <p:spPr>
          <a:xfrm>
            <a:off x="329622" y="1785082"/>
            <a:ext cx="93477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Second link leads to the component configuration specifying the catalog page to use &gt;&gt;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ontains a context-selection-parameter PAGE_CONFIG with the value MDG_BS_MAT_HOME_CATALOG_03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7E82A-34CD-1935-1B4E-06D4E23A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78" y="2895600"/>
            <a:ext cx="817944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0" y="838200"/>
            <a:ext cx="8263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33"/>
                </a:solidFill>
                <a:latin typeface="72"/>
              </a:rPr>
              <a:t>Launchpad</a:t>
            </a:r>
          </a:p>
          <a:p>
            <a:endParaRPr lang="en-IN" b="1" dirty="0">
              <a:solidFill>
                <a:srgbClr val="333333"/>
              </a:solidFill>
              <a:latin typeface="72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Define Link List 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“Role” and “Instance” contain the name of the Launchpad </a:t>
            </a:r>
            <a:r>
              <a:rPr lang="en-IN" dirty="0">
                <a:solidFill>
                  <a:srgbClr val="333333"/>
                </a:solidFill>
                <a:latin typeface="72"/>
              </a:rPr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22C8F-DA3B-D990-46CE-BED5E718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69748"/>
            <a:ext cx="6248400" cy="41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Home Page, Launchpad Configuration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DB06D-B52D-C400-E0DA-36E50E3B2467}"/>
              </a:ext>
            </a:extLst>
          </p:cNvPr>
          <p:cNvSpPr txBox="1"/>
          <p:nvPr/>
        </p:nvSpPr>
        <p:spPr>
          <a:xfrm>
            <a:off x="533400" y="9144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(Transaction LPD_CUST)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 one special change request type for all users of a role to an existing CHIP as an additional link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51968-7777-AEE8-D3CC-BCE7EC4E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7134"/>
            <a:ext cx="6934200" cy="40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271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1518</Words>
  <Application>Microsoft Office PowerPoint</Application>
  <PresentationFormat>A4 Paper (210x297 mm)</PresentationFormat>
  <Paragraphs>273</Paragraphs>
  <Slides>36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72</vt:lpstr>
      <vt:lpstr>Arial</vt:lpstr>
      <vt:lpstr>Calibri</vt:lpstr>
      <vt:lpstr>Calibri Light</vt:lpstr>
      <vt:lpstr>Cooper Black</vt:lpstr>
      <vt:lpstr>Georgia</vt:lpstr>
      <vt:lpstr>1_Office Theme</vt:lpstr>
      <vt:lpstr>2_Office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2023-06-20T14:23:45Z</dcterms:modified>
  <cp:category>Training</cp:category>
</cp:coreProperties>
</file>